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9" r:id="rId4"/>
    <p:sldId id="262" r:id="rId5"/>
    <p:sldId id="264" r:id="rId6"/>
    <p:sldId id="266" r:id="rId7"/>
    <p:sldId id="265" r:id="rId8"/>
    <p:sldId id="260" r:id="rId9"/>
    <p:sldId id="267" r:id="rId10"/>
    <p:sldId id="272" r:id="rId11"/>
    <p:sldId id="274" r:id="rId12"/>
    <p:sldId id="275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1293"/>
  </p:normalViewPr>
  <p:slideViewPr>
    <p:cSldViewPr snapToGrid="0" snapToObjects="1">
      <p:cViewPr varScale="1">
        <p:scale>
          <a:sx n="112" d="100"/>
          <a:sy n="112" d="100"/>
        </p:scale>
        <p:origin x="102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8D3F18-A17F-7B44-A0B0-1E9C58824830}" type="datetimeFigureOut">
              <a:rPr lang="en-US" smtClean="0"/>
              <a:t>4/28/21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1B7C88-7E2F-4843-8B20-B96DF99901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2151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 query parameters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1B7C88-7E2F-4843-8B20-B96DF999013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1679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2027F9-E2AF-144C-812C-2363778037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75BE7E-C6D5-F64E-B990-A6949D0BD8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274A90-7B9E-2849-B7E0-204B5D064A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4DF5A-CEB4-7241-928E-58AC1AF0193C}" type="datetimeFigureOut">
              <a:rPr lang="en-US" smtClean="0"/>
              <a:t>4/28/21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9E299D-9993-414D-B9DB-04BA18898D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2F02DF-9F9F-AA43-8227-D6D41C78D9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39A0F-D352-1140-BE1B-8A0BC59B13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8888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018C06-556E-4249-AA42-32D6E9875F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740ABF4-9633-A54D-A84A-99C9F3D62C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509ED8-C7DA-F144-AD92-BD06B5A450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4DF5A-CEB4-7241-928E-58AC1AF0193C}" type="datetimeFigureOut">
              <a:rPr lang="en-US" smtClean="0"/>
              <a:t>4/28/21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0C8285-A50F-9643-9ED5-20832C3038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80831E-F0FD-274F-835B-32AEE45835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39A0F-D352-1140-BE1B-8A0BC59B13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186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3A95313-10F9-BD42-868A-4942044A169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E93750C-D0CB-454B-B4A4-082F3FFA9C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0CDC25-E442-3345-AD32-A8B1BB5E6D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4DF5A-CEB4-7241-928E-58AC1AF0193C}" type="datetimeFigureOut">
              <a:rPr lang="en-US" smtClean="0"/>
              <a:t>4/28/21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846434-F60F-CA4D-91FA-E5060D8BA5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FC111F-AA90-2049-8B69-B23527900F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39A0F-D352-1140-BE1B-8A0BC59B13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4818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E0BA6D-A6CA-DC43-B3C0-5CCAFAFB21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7650E0-FC98-0540-A118-DADB6F1F96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50D157-0EF7-2B4F-A959-EDC07402A0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4DF5A-CEB4-7241-928E-58AC1AF0193C}" type="datetimeFigureOut">
              <a:rPr lang="en-US" smtClean="0"/>
              <a:t>4/28/21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0288ED-BB94-F541-B4AD-06B93A89D8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8B810A-B993-4848-80F9-81F9C1595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39A0F-D352-1140-BE1B-8A0BC59B13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4484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E65A8-02EE-6342-A514-018CE16AD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E7CC55-7F76-9F48-A96A-CE94CF37D0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345674-61E0-1C43-B7EB-6ABDBA2F73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4DF5A-CEB4-7241-928E-58AC1AF0193C}" type="datetimeFigureOut">
              <a:rPr lang="en-US" smtClean="0"/>
              <a:t>4/28/21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7CDEC5-C82C-3C4A-8736-B095DE6B58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527287-F297-7547-BAB4-12AAE1817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39A0F-D352-1140-BE1B-8A0BC59B13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78638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0D564-3ED0-B94E-A8A1-256AE99FA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BE36A-F072-4742-A6AC-2D45AC8392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C2AC78-AC2A-8F41-8F39-B39F43246C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EEFF5B-9AA9-364F-9994-3A67E7D553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4DF5A-CEB4-7241-928E-58AC1AF0193C}" type="datetimeFigureOut">
              <a:rPr lang="en-US" smtClean="0"/>
              <a:t>4/28/21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1F5E7C-9B64-5C41-9888-7F6B58366D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B2D24B-B879-7040-A811-C42BD66C2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39A0F-D352-1140-BE1B-8A0BC59B13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2693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F1895-DBE0-1647-A518-E5CF7015AA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5734E9-E94B-A74F-B7B4-DC0A614501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814048-7BAD-8747-A534-6A84CD1C15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DFE668E-DE65-2343-9061-D6BB6F8B24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7AAD696-36F1-0D4E-B638-147AA186199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AD9643B-B218-6045-807E-CB2CB6D6F3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4DF5A-CEB4-7241-928E-58AC1AF0193C}" type="datetimeFigureOut">
              <a:rPr lang="en-US" smtClean="0"/>
              <a:t>4/28/21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01945E6-0E09-B44E-AAAF-B4867CB162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C1E552C-C32A-9143-9968-75478A4535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39A0F-D352-1140-BE1B-8A0BC59B13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7816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B6C57B-D859-EC43-A548-1456F97EA4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089925F-7AEC-8541-99FF-5355AE13A0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4DF5A-CEB4-7241-928E-58AC1AF0193C}" type="datetimeFigureOut">
              <a:rPr lang="en-US" smtClean="0"/>
              <a:t>4/28/21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85CA7F-FE41-5E44-A33F-ECEAB0102D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4F10BD-7E43-584D-9CF5-B403B04DD8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39A0F-D352-1140-BE1B-8A0BC59B13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6273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8A4835F-255B-8E43-8FE2-B975F1CB30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4DF5A-CEB4-7241-928E-58AC1AF0193C}" type="datetimeFigureOut">
              <a:rPr lang="en-US" smtClean="0"/>
              <a:t>4/28/21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CF0B7CC-B69E-2C46-9C22-A3DDBA35D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DD10B7-AB8E-1442-A23D-B9D72B401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39A0F-D352-1140-BE1B-8A0BC59B13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7047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5FEB96-EA45-DF43-A1FE-246E59E67D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672753-2EA3-7244-B84F-54875A022D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CDE8AB-312D-2D48-A087-432163DFD4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292430-C21B-6C4D-B9B1-FD79D5FE9E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4DF5A-CEB4-7241-928E-58AC1AF0193C}" type="datetimeFigureOut">
              <a:rPr lang="en-US" smtClean="0"/>
              <a:t>4/28/21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C472F7-CCA8-0543-B2D2-83A94D6BCE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C05336-C35F-7847-ACCA-C2C59F29E7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39A0F-D352-1140-BE1B-8A0BC59B13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3056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2E00E0-ECAE-F949-8E98-0315E82642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A378C9B-0D0C-C448-AA53-AD063DEFCF0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5D8701-892E-EB41-B4D3-B513B173F0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427F8D-F8D2-AB41-BB31-B18841E965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4DF5A-CEB4-7241-928E-58AC1AF0193C}" type="datetimeFigureOut">
              <a:rPr lang="en-US" smtClean="0"/>
              <a:t>4/28/21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315FE4-6A0B-DB49-9D49-1E523677F6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A3A90F-9FBD-8243-9A56-E3402D4EF5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39A0F-D352-1140-BE1B-8A0BC59B13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323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0096EA9-412F-0D4D-8D9D-F1DAD22716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B763C9-8635-F54D-8A86-D6E6E6F8F2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C5CD13-062F-B047-AE2D-137E12DDE5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44DF5A-CEB4-7241-928E-58AC1AF0193C}" type="datetimeFigureOut">
              <a:rPr lang="en-US" smtClean="0"/>
              <a:t>4/28/21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0FF5CA-7E8C-1B42-BA97-62342E48C2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7015A5-19CC-0B43-95F0-5CFC53EF4F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D39A0F-D352-1140-BE1B-8A0BC59B13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1998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py-openaq.readthedocs.io/en/latest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dataquest.io/blog/python-api-tutorial/" TargetMode="Externa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E73AA-3D82-F143-894E-039473C2A85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Downloading data using APIs</a:t>
            </a:r>
          </a:p>
        </p:txBody>
      </p:sp>
    </p:spTree>
    <p:extLst>
      <p:ext uri="{BB962C8B-B14F-4D97-AF65-F5344CB8AC3E}">
        <p14:creationId xmlns:p14="http://schemas.microsoft.com/office/powerpoint/2010/main" val="36625018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58A60AB-F630-2F47-B89A-E4261071630B}"/>
              </a:ext>
            </a:extLst>
          </p:cNvPr>
          <p:cNvSpPr txBox="1"/>
          <p:nvPr/>
        </p:nvSpPr>
        <p:spPr>
          <a:xfrm>
            <a:off x="0" y="0"/>
            <a:ext cx="1219200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dirty="0"/>
              <a:t>Open AQ – A publicly available database of sensors around the world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A16D1F-9597-8A4A-8D59-7C434D75EF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452" t="22832" r="12933"/>
          <a:stretch/>
        </p:blipFill>
        <p:spPr>
          <a:xfrm>
            <a:off x="159106" y="600164"/>
            <a:ext cx="11681599" cy="600924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98F9C9B-1DA6-3949-94DB-A3BA90A83B5E}"/>
              </a:ext>
            </a:extLst>
          </p:cNvPr>
          <p:cNvSpPr txBox="1"/>
          <p:nvPr/>
        </p:nvSpPr>
        <p:spPr>
          <a:xfrm>
            <a:off x="159106" y="4497779"/>
            <a:ext cx="11873788" cy="224676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000" dirty="0"/>
              <a:t>Info on Open AQ website on their own APIs is NOT USEFUL</a:t>
            </a:r>
          </a:p>
          <a:p>
            <a:pPr marL="285750" indent="-285750">
              <a:buFontTx/>
              <a:buChar char="-"/>
            </a:pPr>
            <a:r>
              <a:rPr lang="en-US" sz="2000" dirty="0"/>
              <a:t>I found a nice Python wrapper, developed by David Hagan (w/ tutorial), which was much more useful </a:t>
            </a:r>
          </a:p>
          <a:p>
            <a:pPr marL="285750" indent="-285750">
              <a:buFontTx/>
              <a:buChar char="-"/>
            </a:pPr>
            <a:r>
              <a:rPr lang="en-US" sz="2000" dirty="0"/>
              <a:t>One huge advantage to this package is that it loads in the form of Panda </a:t>
            </a:r>
            <a:r>
              <a:rPr lang="en-US" sz="2000" dirty="0" err="1"/>
              <a:t>DataFrame</a:t>
            </a:r>
            <a:r>
              <a:rPr lang="en-US" sz="2000" dirty="0"/>
              <a:t>, which is much more easier to handle that JSON</a:t>
            </a:r>
          </a:p>
          <a:p>
            <a:pPr marL="285750" indent="-285750">
              <a:buFontTx/>
              <a:buChar char="-"/>
            </a:pPr>
            <a:r>
              <a:rPr lang="en-US" sz="2000" dirty="0">
                <a:hlinkClick r:id="rId3"/>
              </a:rPr>
              <a:t>http://dhhagan.github.io/py-openaq/tutorial/api.html</a:t>
            </a:r>
          </a:p>
          <a:p>
            <a:pPr marL="285750" indent="-285750">
              <a:buFontTx/>
              <a:buChar char="-"/>
            </a:pPr>
            <a:r>
              <a:rPr lang="en-US" sz="2000" dirty="0">
                <a:hlinkClick r:id="rId3"/>
              </a:rPr>
              <a:t>https://py-openaq.readthedocs.io/en/latest/</a:t>
            </a:r>
            <a:r>
              <a:rPr lang="en-US" sz="2000" dirty="0"/>
              <a:t> </a:t>
            </a:r>
          </a:p>
          <a:p>
            <a:pPr marL="285750" indent="-285750">
              <a:buFontTx/>
              <a:buChar char="-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6335211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A0B6F79-BD39-B343-B23F-B31EF9E7ABFC}"/>
              </a:ext>
            </a:extLst>
          </p:cNvPr>
          <p:cNvSpPr/>
          <p:nvPr/>
        </p:nvSpPr>
        <p:spPr>
          <a:xfrm>
            <a:off x="518556" y="476440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latin typeface="Menlo" panose="020B0609030804020204" pitchFamily="49" charset="0"/>
              </a:rPr>
              <a:t>data = </a:t>
            </a:r>
            <a:r>
              <a:rPr lang="en-US" dirty="0" err="1">
                <a:latin typeface="Menlo" panose="020B0609030804020204" pitchFamily="49" charset="0"/>
              </a:rPr>
              <a:t>api.latest</a:t>
            </a:r>
            <a:r>
              <a:rPr lang="en-US" dirty="0">
                <a:latin typeface="Menlo" panose="020B0609030804020204" pitchFamily="49" charset="0"/>
              </a:rPr>
              <a:t>(city='Delhi', parameter='pm25', df=True)</a:t>
            </a:r>
          </a:p>
          <a:p>
            <a:endParaRPr lang="en-US" dirty="0">
              <a:effectLst/>
              <a:latin typeface="Menlo" panose="020B0609030804020204" pitchFamily="49" charset="0"/>
            </a:endParaRPr>
          </a:p>
          <a:p>
            <a:r>
              <a:rPr lang="en-US" dirty="0">
                <a:latin typeface="Menlo" panose="020B0609030804020204" pitchFamily="49" charset="0"/>
              </a:rPr>
              <a:t>data = </a:t>
            </a:r>
            <a:r>
              <a:rPr lang="en-US" dirty="0" err="1">
                <a:latin typeface="Menlo" panose="020B0609030804020204" pitchFamily="49" charset="0"/>
              </a:rPr>
              <a:t>api.measurements</a:t>
            </a:r>
            <a:r>
              <a:rPr lang="en-US" dirty="0">
                <a:latin typeface="Menlo" panose="020B0609030804020204" pitchFamily="49" charset="0"/>
              </a:rPr>
              <a:t>(city='Delhi', parameter='pm25', limit=60000, df=True)</a:t>
            </a:r>
            <a:endParaRPr lang="en-US" dirty="0">
              <a:effectLst/>
              <a:latin typeface="Menlo" panose="020B0609030804020204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1F2B75-C034-D84E-AF5D-967803C3C2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46" t="34972" r="2958" b="32730"/>
          <a:stretch/>
        </p:blipFill>
        <p:spPr>
          <a:xfrm>
            <a:off x="518556" y="3157352"/>
            <a:ext cx="10533413" cy="2214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0681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C6755E0-C529-4742-B32D-EB5E8C38A60D}"/>
              </a:ext>
            </a:extLst>
          </p:cNvPr>
          <p:cNvSpPr txBox="1"/>
          <p:nvPr/>
        </p:nvSpPr>
        <p:spPr>
          <a:xfrm>
            <a:off x="1643743" y="117139"/>
            <a:ext cx="92156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PM</a:t>
            </a:r>
            <a:r>
              <a:rPr lang="en-US" sz="3600" baseline="-25000" dirty="0"/>
              <a:t>2.5</a:t>
            </a:r>
            <a:r>
              <a:rPr lang="en-US" sz="3600" dirty="0"/>
              <a:t> over Delhi from </a:t>
            </a:r>
            <a:r>
              <a:rPr lang="en-US" sz="3600" dirty="0" err="1"/>
              <a:t>OpenAQ</a:t>
            </a:r>
            <a:r>
              <a:rPr lang="en-US" sz="3600" dirty="0"/>
              <a:t> Sensor Network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EE67C84-CA91-7E4A-8F32-D7C822224FA1}"/>
              </a:ext>
            </a:extLst>
          </p:cNvPr>
          <p:cNvSpPr/>
          <p:nvPr/>
        </p:nvSpPr>
        <p:spPr>
          <a:xfrm>
            <a:off x="2416336" y="6128503"/>
            <a:ext cx="65998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Average conc of 150 (over 104,022 datapoints)</a:t>
            </a:r>
            <a:endParaRPr lang="en-US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EC1ED8E-DDD1-D34B-B700-0D25DA876F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020" y="729496"/>
            <a:ext cx="11957958" cy="5399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594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A225F16-01BA-AC4C-BC23-26E163A409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1199" y="2695682"/>
            <a:ext cx="6237267" cy="389829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AB52E34-D467-5943-BFCC-39E0F6340000}"/>
              </a:ext>
            </a:extLst>
          </p:cNvPr>
          <p:cNvSpPr txBox="1"/>
          <p:nvPr/>
        </p:nvSpPr>
        <p:spPr>
          <a:xfrm>
            <a:off x="296980" y="348331"/>
            <a:ext cx="53773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APIs provide access to 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604796-26D0-C841-A683-E4BE9CCFA93F}"/>
              </a:ext>
            </a:extLst>
          </p:cNvPr>
          <p:cNvSpPr txBox="1"/>
          <p:nvPr/>
        </p:nvSpPr>
        <p:spPr>
          <a:xfrm>
            <a:off x="5297213" y="2093659"/>
            <a:ext cx="68527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The data to too large to download from the website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5FF7EB-857C-5E4D-ADBB-DF0D38BD574E}"/>
              </a:ext>
            </a:extLst>
          </p:cNvPr>
          <p:cNvSpPr txBox="1"/>
          <p:nvPr/>
        </p:nvSpPr>
        <p:spPr>
          <a:xfrm>
            <a:off x="388881" y="2695682"/>
            <a:ext cx="43828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To use live information (a database that is constantly be updated)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0236ED-DC07-5E43-9E8B-7AAD7360A2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672" t="40154" r="43277" b="25976"/>
          <a:stretch/>
        </p:blipFill>
        <p:spPr>
          <a:xfrm>
            <a:off x="163533" y="4393325"/>
            <a:ext cx="4723777" cy="23227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8AD0C8B-213F-ED49-945F-D4A166A1027D}"/>
              </a:ext>
            </a:extLst>
          </p:cNvPr>
          <p:cNvSpPr txBox="1"/>
          <p:nvPr/>
        </p:nvSpPr>
        <p:spPr>
          <a:xfrm>
            <a:off x="6096000" y="579164"/>
            <a:ext cx="57990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Greater control of what portion of the data you are retrieving</a:t>
            </a:r>
          </a:p>
        </p:txBody>
      </p:sp>
    </p:spTree>
    <p:extLst>
      <p:ext uri="{BB962C8B-B14F-4D97-AF65-F5344CB8AC3E}">
        <p14:creationId xmlns:p14="http://schemas.microsoft.com/office/powerpoint/2010/main" val="33166282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3791211-ED04-D04A-A99E-489FDCFBDEAD}"/>
              </a:ext>
            </a:extLst>
          </p:cNvPr>
          <p:cNvSpPr txBox="1"/>
          <p:nvPr/>
        </p:nvSpPr>
        <p:spPr>
          <a:xfrm>
            <a:off x="266218" y="208344"/>
            <a:ext cx="10316157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Resources</a:t>
            </a:r>
          </a:p>
          <a:p>
            <a:endParaRPr lang="en-US" sz="3600" dirty="0"/>
          </a:p>
          <a:p>
            <a:r>
              <a:rPr lang="en-US" sz="3600" dirty="0">
                <a:hlinkClick r:id="rId2"/>
              </a:rPr>
              <a:t>https://www.dataquest.io/blog/python-api-tutorial/</a:t>
            </a:r>
            <a:endParaRPr lang="en-US" sz="3600" dirty="0"/>
          </a:p>
          <a:p>
            <a:pPr marL="571500" indent="-571500">
              <a:buFontTx/>
              <a:buChar char="-"/>
            </a:pPr>
            <a:r>
              <a:rPr lang="en-US" sz="3600" dirty="0"/>
              <a:t>Required Python packages and how to install them</a:t>
            </a:r>
          </a:p>
          <a:p>
            <a:pPr marL="571500" indent="-571500">
              <a:buFontTx/>
              <a:buChar char="-"/>
            </a:pPr>
            <a:r>
              <a:rPr lang="en-US" sz="3600" dirty="0"/>
              <a:t>example APIs</a:t>
            </a:r>
          </a:p>
          <a:p>
            <a:pPr marL="571500" indent="-571500">
              <a:buFontTx/>
              <a:buChar char="-"/>
            </a:pPr>
            <a:r>
              <a:rPr lang="en-US" sz="3600" dirty="0"/>
              <a:t>How to manipulate the resulting data (JSON, yuck!)</a:t>
            </a:r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6889356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A739647-D538-C442-BF85-21D4150526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704" t="49353" r="46914" b="32621"/>
          <a:stretch/>
        </p:blipFill>
        <p:spPr>
          <a:xfrm>
            <a:off x="685799" y="637310"/>
            <a:ext cx="9317183" cy="448936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7057FBD-A9CE-2E4E-8B84-5783D9EAAC52}"/>
              </a:ext>
            </a:extLst>
          </p:cNvPr>
          <p:cNvSpPr/>
          <p:nvPr/>
        </p:nvSpPr>
        <p:spPr>
          <a:xfrm>
            <a:off x="453548" y="5063613"/>
            <a:ext cx="2949263" cy="4075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Python script</a:t>
            </a:r>
          </a:p>
        </p:txBody>
      </p:sp>
    </p:spTree>
    <p:extLst>
      <p:ext uri="{BB962C8B-B14F-4D97-AF65-F5344CB8AC3E}">
        <p14:creationId xmlns:p14="http://schemas.microsoft.com/office/powerpoint/2010/main" val="17486994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90317CF-2F7C-4745-86D6-1DCFAAAE33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702" t="37576" r="29672" b="13535"/>
          <a:stretch/>
        </p:blipFill>
        <p:spPr>
          <a:xfrm>
            <a:off x="138545" y="1260764"/>
            <a:ext cx="9587345" cy="467769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6121D5E-CB7E-AE4F-880D-B58756BB79E9}"/>
              </a:ext>
            </a:extLst>
          </p:cNvPr>
          <p:cNvSpPr txBox="1"/>
          <p:nvPr/>
        </p:nvSpPr>
        <p:spPr>
          <a:xfrm>
            <a:off x="235528" y="261932"/>
            <a:ext cx="74162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API Status Codes (response codes)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4AE145-7FAA-6948-BDB2-C16A7ABECE22}"/>
              </a:ext>
            </a:extLst>
          </p:cNvPr>
          <p:cNvSpPr txBox="1"/>
          <p:nvPr/>
        </p:nvSpPr>
        <p:spPr>
          <a:xfrm>
            <a:off x="4932218" y="4504047"/>
            <a:ext cx="6844146" cy="181588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Be careful, they work for the example APIs used in the tutorial here, but could not be relied on when I used an API from an air pollution database </a:t>
            </a:r>
          </a:p>
        </p:txBody>
      </p:sp>
    </p:spTree>
    <p:extLst>
      <p:ext uri="{BB962C8B-B14F-4D97-AF65-F5344CB8AC3E}">
        <p14:creationId xmlns:p14="http://schemas.microsoft.com/office/powerpoint/2010/main" val="4061887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6121D5E-CB7E-AE4F-880D-B58756BB79E9}"/>
              </a:ext>
            </a:extLst>
          </p:cNvPr>
          <p:cNvSpPr txBox="1"/>
          <p:nvPr/>
        </p:nvSpPr>
        <p:spPr>
          <a:xfrm>
            <a:off x="235528" y="261932"/>
            <a:ext cx="116890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JavaScript Object Notation (JSON) data (response data)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E214AB-AEE5-214F-AA8B-97743EE063D3}"/>
              </a:ext>
            </a:extLst>
          </p:cNvPr>
          <p:cNvSpPr txBox="1"/>
          <p:nvPr/>
        </p:nvSpPr>
        <p:spPr>
          <a:xfrm>
            <a:off x="235528" y="5347386"/>
            <a:ext cx="5786025" cy="12003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def </a:t>
            </a:r>
            <a:r>
              <a:rPr lang="en-US" dirty="0" err="1"/>
              <a:t>jprint</a:t>
            </a:r>
            <a:r>
              <a:rPr lang="en-US" dirty="0"/>
              <a:t>(obj):</a:t>
            </a:r>
          </a:p>
          <a:p>
            <a:r>
              <a:rPr lang="en-US" dirty="0"/>
              <a:t>    # create a formatted string of the Python JSON object</a:t>
            </a:r>
          </a:p>
          <a:p>
            <a:r>
              <a:rPr lang="en-US" dirty="0"/>
              <a:t>    text = </a:t>
            </a:r>
            <a:r>
              <a:rPr lang="en-US" dirty="0" err="1"/>
              <a:t>json.dumps</a:t>
            </a:r>
            <a:r>
              <a:rPr lang="en-US" dirty="0"/>
              <a:t>(obj, </a:t>
            </a:r>
            <a:r>
              <a:rPr lang="en-US" dirty="0" err="1"/>
              <a:t>sort_keys</a:t>
            </a:r>
            <a:r>
              <a:rPr lang="en-US" dirty="0"/>
              <a:t>=True, indent=4)</a:t>
            </a:r>
          </a:p>
          <a:p>
            <a:r>
              <a:rPr lang="en-US" dirty="0"/>
              <a:t>    print(text)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119966-7DB0-644B-9980-DF63FE2752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465" t="50000" r="41161" b="10101"/>
          <a:stretch/>
        </p:blipFill>
        <p:spPr>
          <a:xfrm>
            <a:off x="5770419" y="1190243"/>
            <a:ext cx="6170447" cy="411710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AD1308D-2A40-2B46-9685-85280D5DF212}"/>
              </a:ext>
            </a:extLst>
          </p:cNvPr>
          <p:cNvSpPr txBox="1"/>
          <p:nvPr/>
        </p:nvSpPr>
        <p:spPr>
          <a:xfrm>
            <a:off x="387928" y="1510614"/>
            <a:ext cx="4923539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JSON is the language of the API (a requests for data returns the data in this format/</a:t>
            </a:r>
            <a:r>
              <a:rPr lang="en-US" sz="2000" dirty="0" err="1"/>
              <a:t>labguage</a:t>
            </a:r>
            <a:r>
              <a:rPr lang="en-US" sz="20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JASON is a way to encode data structures that ensures that they are easily readable by machines.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But difficult to work with (for me!)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Use the Python package, ‘json’, to convert the JSON to a more familiar object</a:t>
            </a:r>
          </a:p>
          <a:p>
            <a:endParaRPr lang="en-US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4AE145-7FAA-6948-BDB2-C16A7ABECE22}"/>
              </a:ext>
            </a:extLst>
          </p:cNvPr>
          <p:cNvSpPr txBox="1"/>
          <p:nvPr/>
        </p:nvSpPr>
        <p:spPr>
          <a:xfrm>
            <a:off x="5817157" y="4544372"/>
            <a:ext cx="6317673" cy="2246769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Working with JSON was difficult for me, and the structure of the data was not consistent – across different APIs, as well as within the same API (but for different time periods)</a:t>
            </a:r>
          </a:p>
        </p:txBody>
      </p:sp>
    </p:spTree>
    <p:extLst>
      <p:ext uri="{BB962C8B-B14F-4D97-AF65-F5344CB8AC3E}">
        <p14:creationId xmlns:p14="http://schemas.microsoft.com/office/powerpoint/2010/main" val="2310409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DA5EFCF-EEC9-C347-B46C-D05B33720D1F}"/>
              </a:ext>
            </a:extLst>
          </p:cNvPr>
          <p:cNvSpPr txBox="1"/>
          <p:nvPr/>
        </p:nvSpPr>
        <p:spPr>
          <a:xfrm>
            <a:off x="498764" y="401782"/>
            <a:ext cx="74419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Example API in the tutorial… </a:t>
            </a:r>
          </a:p>
        </p:txBody>
      </p:sp>
    </p:spTree>
    <p:extLst>
      <p:ext uri="{BB962C8B-B14F-4D97-AF65-F5344CB8AC3E}">
        <p14:creationId xmlns:p14="http://schemas.microsoft.com/office/powerpoint/2010/main" val="40878288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F5CD7BC-4F54-814E-8EC9-50B15D9F9AA6}"/>
              </a:ext>
            </a:extLst>
          </p:cNvPr>
          <p:cNvSpPr/>
          <p:nvPr/>
        </p:nvSpPr>
        <p:spPr>
          <a:xfrm>
            <a:off x="146614" y="5808490"/>
            <a:ext cx="62101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response </a:t>
            </a:r>
            <a:r>
              <a:rPr lang="en-US" dirty="0">
                <a:effectLst/>
              </a:rPr>
              <a:t>=</a:t>
            </a:r>
            <a:r>
              <a:rPr lang="en-US" dirty="0"/>
              <a:t> </a:t>
            </a:r>
            <a:r>
              <a:rPr lang="en-US" dirty="0" err="1"/>
              <a:t>requests</a:t>
            </a:r>
            <a:r>
              <a:rPr lang="en-US" dirty="0" err="1">
                <a:effectLst/>
              </a:rPr>
              <a:t>.</a:t>
            </a:r>
            <a:r>
              <a:rPr lang="en-US" dirty="0" err="1"/>
              <a:t>get</a:t>
            </a:r>
            <a:r>
              <a:rPr lang="en-US" dirty="0">
                <a:effectLst/>
              </a:rPr>
              <a:t>("http://</a:t>
            </a:r>
            <a:r>
              <a:rPr lang="en-US" dirty="0" err="1">
                <a:effectLst/>
              </a:rPr>
              <a:t>api.opennotify.org</a:t>
            </a:r>
            <a:r>
              <a:rPr lang="en-US" dirty="0">
                <a:effectLst/>
              </a:rPr>
              <a:t>/</a:t>
            </a:r>
            <a:r>
              <a:rPr lang="en-US" dirty="0" err="1">
                <a:effectLst/>
              </a:rPr>
              <a:t>astros.json</a:t>
            </a:r>
            <a:r>
              <a:rPr lang="en-US" dirty="0">
                <a:effectLst/>
              </a:rPr>
              <a:t>")</a:t>
            </a:r>
            <a:endParaRPr lang="en-US" dirty="0"/>
          </a:p>
        </p:txBody>
      </p:sp>
      <p:sp>
        <p:nvSpPr>
          <p:cNvPr id="3" name="Right Brace 2">
            <a:extLst>
              <a:ext uri="{FF2B5EF4-FFF2-40B4-BE49-F238E27FC236}">
                <a16:creationId xmlns:a16="http://schemas.microsoft.com/office/drawing/2014/main" id="{5D970600-94F7-DB41-AB89-4B4927DC2607}"/>
              </a:ext>
            </a:extLst>
          </p:cNvPr>
          <p:cNvSpPr/>
          <p:nvPr/>
        </p:nvSpPr>
        <p:spPr>
          <a:xfrm rot="16200000">
            <a:off x="4201780" y="3924028"/>
            <a:ext cx="262393" cy="3506528"/>
          </a:xfrm>
          <a:prstGeom prst="rightBrac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8A71117-5663-FB40-AA50-2CF70345F66B}"/>
              </a:ext>
            </a:extLst>
          </p:cNvPr>
          <p:cNvSpPr/>
          <p:nvPr/>
        </p:nvSpPr>
        <p:spPr>
          <a:xfrm>
            <a:off x="3784998" y="5094198"/>
            <a:ext cx="108800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endpoint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3749CDA-A9CF-114F-A61B-CD8BAE0DA4EF}"/>
              </a:ext>
            </a:extLst>
          </p:cNvPr>
          <p:cNvSpPr/>
          <p:nvPr/>
        </p:nvSpPr>
        <p:spPr>
          <a:xfrm>
            <a:off x="1774643" y="4535316"/>
            <a:ext cx="108800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Retrieve data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CD1FDFC-75D4-C44F-9550-63F5DD398ED7}"/>
              </a:ext>
            </a:extLst>
          </p:cNvPr>
          <p:cNvCxnSpPr>
            <a:cxnSpLocks/>
          </p:cNvCxnSpPr>
          <p:nvPr/>
        </p:nvCxnSpPr>
        <p:spPr>
          <a:xfrm>
            <a:off x="2304066" y="5232674"/>
            <a:ext cx="14578" cy="626842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CE9709B6-DDCC-2B47-810E-0FAA7D573E2C}"/>
              </a:ext>
            </a:extLst>
          </p:cNvPr>
          <p:cNvSpPr/>
          <p:nvPr/>
        </p:nvSpPr>
        <p:spPr>
          <a:xfrm>
            <a:off x="3251696" y="452519"/>
            <a:ext cx="2712449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'message': 'success', 'number': 7, 'people': [{'craft': 'ISS', 'name': 'Sergey </a:t>
            </a:r>
            <a:r>
              <a:rPr lang="en-US" sz="1400" dirty="0" err="1"/>
              <a:t>Ryzhikov</a:t>
            </a:r>
            <a:r>
              <a:rPr lang="en-US" sz="1400" dirty="0"/>
              <a:t>'}, {'craft': 'ISS', 'name': 'Kate </a:t>
            </a:r>
            <a:r>
              <a:rPr lang="en-US" sz="1400" dirty="0" err="1"/>
              <a:t>Rubins</a:t>
            </a:r>
            <a:r>
              <a:rPr lang="en-US" sz="1400" dirty="0"/>
              <a:t>'}, {'craft': 'ISS', 'name': 'Sergey </a:t>
            </a:r>
            <a:r>
              <a:rPr lang="en-US" sz="1400" dirty="0" err="1"/>
              <a:t>Kud-Sverchkov</a:t>
            </a:r>
            <a:r>
              <a:rPr lang="en-US" sz="1400" dirty="0"/>
              <a:t>'}, {'craft': 'ISS', 'name': 'Mike Hopkins'}, {'craft': 'ISS', 'name': 'Victor Glover'}, {'craft': 'ISS', 'name': 'Shannon Walker'}, {'craft': 'ISS', 'name': '</a:t>
            </a:r>
            <a:r>
              <a:rPr lang="en-US" sz="1400" dirty="0" err="1"/>
              <a:t>Soichi</a:t>
            </a:r>
            <a:r>
              <a:rPr lang="en-US" sz="1400" dirty="0"/>
              <a:t> Noguchi'}]}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C8A8770-23C9-474B-8881-86073EE42F77}"/>
              </a:ext>
            </a:extLst>
          </p:cNvPr>
          <p:cNvCxnSpPr>
            <a:cxnSpLocks/>
          </p:cNvCxnSpPr>
          <p:nvPr/>
        </p:nvCxnSpPr>
        <p:spPr>
          <a:xfrm>
            <a:off x="5795353" y="5235788"/>
            <a:ext cx="14578" cy="626842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77D2689C-0B9F-C145-ABD4-BD3FC96C0E70}"/>
              </a:ext>
            </a:extLst>
          </p:cNvPr>
          <p:cNvSpPr/>
          <p:nvPr/>
        </p:nvSpPr>
        <p:spPr>
          <a:xfrm>
            <a:off x="5064121" y="4258317"/>
            <a:ext cx="146089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JavaScript Object Notation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A49233D-662A-E640-9B8C-F6EAF436ACF6}"/>
              </a:ext>
            </a:extLst>
          </p:cNvPr>
          <p:cNvSpPr/>
          <p:nvPr/>
        </p:nvSpPr>
        <p:spPr>
          <a:xfrm>
            <a:off x="146614" y="3768161"/>
            <a:ext cx="6210166" cy="4075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Python script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110D148-57AB-8041-9F7E-838C547239B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199" t="48757" r="50474" b="45944"/>
          <a:stretch/>
        </p:blipFill>
        <p:spPr>
          <a:xfrm>
            <a:off x="-1427018" y="-921344"/>
            <a:ext cx="3574473" cy="61249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84C3391-6E0B-184E-BE49-7A18A33B69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342" t="54145" r="63126" b="32617"/>
          <a:stretch/>
        </p:blipFill>
        <p:spPr>
          <a:xfrm>
            <a:off x="0" y="2135342"/>
            <a:ext cx="1357745" cy="1491471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9B50B29-DF6E-7141-A29C-D3A574FB5567}"/>
              </a:ext>
            </a:extLst>
          </p:cNvPr>
          <p:cNvCxnSpPr>
            <a:cxnSpLocks/>
          </p:cNvCxnSpPr>
          <p:nvPr/>
        </p:nvCxnSpPr>
        <p:spPr>
          <a:xfrm flipV="1">
            <a:off x="2130932" y="1191299"/>
            <a:ext cx="958632" cy="283120"/>
          </a:xfrm>
          <a:prstGeom prst="straightConnector1">
            <a:avLst/>
          </a:prstGeom>
          <a:ln w="762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112DAF28-9D04-614B-8003-D97BAB1C0DCB}"/>
              </a:ext>
            </a:extLst>
          </p:cNvPr>
          <p:cNvSpPr/>
          <p:nvPr/>
        </p:nvSpPr>
        <p:spPr>
          <a:xfrm>
            <a:off x="3089564" y="149345"/>
            <a:ext cx="30064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Response data (JSON format) 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BCF0D27-27B5-7443-947A-72E8D01FEC1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188" t="14514" r="36423" b="7071"/>
          <a:stretch/>
        </p:blipFill>
        <p:spPr>
          <a:xfrm>
            <a:off x="6836828" y="1016764"/>
            <a:ext cx="5208558" cy="550279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2CDB15A-E69D-5A40-AE6C-510581F5998E}"/>
              </a:ext>
            </a:extLst>
          </p:cNvPr>
          <p:cNvSpPr txBox="1"/>
          <p:nvPr/>
        </p:nvSpPr>
        <p:spPr>
          <a:xfrm>
            <a:off x="77341" y="1144882"/>
            <a:ext cx="1943848" cy="584775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API Server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E8BBC35-C19E-464E-9509-CE028945AFA9}"/>
              </a:ext>
            </a:extLst>
          </p:cNvPr>
          <p:cNvCxnSpPr>
            <a:cxnSpLocks/>
          </p:cNvCxnSpPr>
          <p:nvPr/>
        </p:nvCxnSpPr>
        <p:spPr>
          <a:xfrm>
            <a:off x="5923938" y="605970"/>
            <a:ext cx="1751480" cy="269234"/>
          </a:xfrm>
          <a:prstGeom prst="straightConnector1">
            <a:avLst/>
          </a:prstGeom>
          <a:ln w="762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1E41C80D-5252-A24F-8D63-538D03C461C9}"/>
              </a:ext>
            </a:extLst>
          </p:cNvPr>
          <p:cNvSpPr/>
          <p:nvPr/>
        </p:nvSpPr>
        <p:spPr>
          <a:xfrm rot="586889">
            <a:off x="5845239" y="255679"/>
            <a:ext cx="20628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/>
              <a:t>jprint</a:t>
            </a:r>
            <a:r>
              <a:rPr lang="en-US" sz="2400" dirty="0"/>
              <a:t>(</a:t>
            </a:r>
            <a:r>
              <a:rPr lang="en-US" sz="2400" dirty="0" err="1"/>
              <a:t>respone</a:t>
            </a:r>
            <a:r>
              <a:rPr lang="en-US" sz="2400" dirty="0"/>
              <a:t>)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C294DFD-7699-F44F-B867-C58D7E67FB6E}"/>
              </a:ext>
            </a:extLst>
          </p:cNvPr>
          <p:cNvSpPr/>
          <p:nvPr/>
        </p:nvSpPr>
        <p:spPr>
          <a:xfrm>
            <a:off x="8035256" y="605970"/>
            <a:ext cx="417710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Response data (in the form of a string)</a:t>
            </a:r>
          </a:p>
        </p:txBody>
      </p:sp>
    </p:spTree>
    <p:extLst>
      <p:ext uri="{BB962C8B-B14F-4D97-AF65-F5344CB8AC3E}">
        <p14:creationId xmlns:p14="http://schemas.microsoft.com/office/powerpoint/2010/main" val="8317431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DA5EFCF-EEC9-C347-B46C-D05B33720D1F}"/>
              </a:ext>
            </a:extLst>
          </p:cNvPr>
          <p:cNvSpPr txBox="1"/>
          <p:nvPr/>
        </p:nvSpPr>
        <p:spPr>
          <a:xfrm>
            <a:off x="498765" y="401782"/>
            <a:ext cx="1132747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Next example API in the tutorial introduces an API that uses a query parameter</a:t>
            </a:r>
          </a:p>
          <a:p>
            <a:endParaRPr lang="en-US" sz="4800" dirty="0"/>
          </a:p>
          <a:p>
            <a:r>
              <a:rPr lang="en-US" sz="4800" dirty="0"/>
              <a:t>- With these, you can have more control of what data you are requesting (e.g. time, location, pollutants, etc.) </a:t>
            </a:r>
          </a:p>
        </p:txBody>
      </p:sp>
    </p:spTree>
    <p:extLst>
      <p:ext uri="{BB962C8B-B14F-4D97-AF65-F5344CB8AC3E}">
        <p14:creationId xmlns:p14="http://schemas.microsoft.com/office/powerpoint/2010/main" val="19854075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1751</TotalTime>
  <Words>603</Words>
  <Application>Microsoft Macintosh PowerPoint</Application>
  <PresentationFormat>Widescreen</PresentationFormat>
  <Paragraphs>51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Menlo</vt:lpstr>
      <vt:lpstr>Office Theme</vt:lpstr>
      <vt:lpstr>Downloading data using APIs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Downloading data using API</dc:title>
  <dc:creator>Kelly, Jamie</dc:creator>
  <cp:lastModifiedBy>Marais, Eloise</cp:lastModifiedBy>
  <cp:revision>29</cp:revision>
  <dcterms:created xsi:type="dcterms:W3CDTF">2021-03-10T14:09:29Z</dcterms:created>
  <dcterms:modified xsi:type="dcterms:W3CDTF">2021-04-28T10:07:39Z</dcterms:modified>
</cp:coreProperties>
</file>